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Saira" panose="020B0604020202020204" charset="0"/>
      <p:regular r:id="rId15"/>
    </p:embeddedFont>
    <p:embeddedFont>
      <p:font typeface="Saira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22" autoAdjust="0"/>
  </p:normalViewPr>
  <p:slideViewPr>
    <p:cSldViewPr>
      <p:cViewPr varScale="1">
        <p:scale>
          <a:sx n="70" d="100"/>
          <a:sy n="70" d="100"/>
        </p:scale>
        <p:origin x="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.png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openxmlformats.org/officeDocument/2006/relationships/image" Target="../media/image44.sv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3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82056" y="8701891"/>
            <a:ext cx="3332686" cy="3170218"/>
          </a:xfrm>
          <a:custGeom>
            <a:avLst/>
            <a:gdLst/>
            <a:ahLst/>
            <a:cxnLst/>
            <a:rect l="l" t="t" r="r" b="b"/>
            <a:pathLst>
              <a:path w="3332686" h="3170218">
                <a:moveTo>
                  <a:pt x="0" y="0"/>
                </a:moveTo>
                <a:lnTo>
                  <a:pt x="3332686" y="0"/>
                </a:lnTo>
                <a:lnTo>
                  <a:pt x="3332686" y="3170218"/>
                </a:lnTo>
                <a:lnTo>
                  <a:pt x="0" y="3170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55385" y="1028700"/>
            <a:ext cx="7003915" cy="8229600"/>
          </a:xfrm>
          <a:custGeom>
            <a:avLst/>
            <a:gdLst/>
            <a:ahLst/>
            <a:cxnLst/>
            <a:rect l="l" t="t" r="r" b="b"/>
            <a:pathLst>
              <a:path w="7003915" h="8229600">
                <a:moveTo>
                  <a:pt x="0" y="0"/>
                </a:moveTo>
                <a:lnTo>
                  <a:pt x="7003915" y="0"/>
                </a:lnTo>
                <a:lnTo>
                  <a:pt x="70039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729874" y="-1265162"/>
            <a:ext cx="9706098" cy="9232926"/>
          </a:xfrm>
          <a:custGeom>
            <a:avLst/>
            <a:gdLst/>
            <a:ahLst/>
            <a:cxnLst/>
            <a:rect l="l" t="t" r="r" b="b"/>
            <a:pathLst>
              <a:path w="9706098" h="9232926">
                <a:moveTo>
                  <a:pt x="0" y="0"/>
                </a:moveTo>
                <a:lnTo>
                  <a:pt x="9706098" y="0"/>
                </a:lnTo>
                <a:lnTo>
                  <a:pt x="9706098" y="9232925"/>
                </a:lnTo>
                <a:lnTo>
                  <a:pt x="0" y="923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219200"/>
            <a:ext cx="5845637" cy="465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4352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PYTHON - 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116125"/>
            <a:ext cx="9856262" cy="399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30"/>
              </a:lnSpc>
            </a:pPr>
            <a:r>
              <a:rPr lang="en-US" sz="10330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SALES PERFORMANCE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986384"/>
            <a:ext cx="5685415" cy="94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35"/>
              </a:lnSpc>
              <a:spcBef>
                <a:spcPct val="0"/>
              </a:spcBef>
            </a:pPr>
            <a:r>
              <a:rPr lang="en-US" sz="7035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REPORT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5816" y="8999739"/>
            <a:ext cx="361652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266130">
            <a:off x="16360199" y="8230868"/>
            <a:ext cx="2701137" cy="2569457"/>
          </a:xfrm>
          <a:custGeom>
            <a:avLst/>
            <a:gdLst/>
            <a:ahLst/>
            <a:cxnLst/>
            <a:rect l="l" t="t" r="r" b="b"/>
            <a:pathLst>
              <a:path w="2701137" h="2569457">
                <a:moveTo>
                  <a:pt x="0" y="0"/>
                </a:moveTo>
                <a:lnTo>
                  <a:pt x="2701137" y="0"/>
                </a:lnTo>
                <a:lnTo>
                  <a:pt x="2701137" y="2569456"/>
                </a:lnTo>
                <a:lnTo>
                  <a:pt x="0" y="2569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10068" y="6397102"/>
            <a:ext cx="3082803" cy="2158910"/>
            <a:chOff x="0" y="0"/>
            <a:chExt cx="4110404" cy="2878547"/>
          </a:xfrm>
        </p:grpSpPr>
        <p:sp>
          <p:nvSpPr>
            <p:cNvPr id="8" name="Freeform 8"/>
            <p:cNvSpPr/>
            <p:nvPr/>
          </p:nvSpPr>
          <p:spPr>
            <a:xfrm>
              <a:off x="1314500" y="0"/>
              <a:ext cx="1471900" cy="1471900"/>
            </a:xfrm>
            <a:custGeom>
              <a:avLst/>
              <a:gdLst/>
              <a:ahLst/>
              <a:cxnLst/>
              <a:rect l="l" t="t" r="r" b="b"/>
              <a:pathLst>
                <a:path w="1471900" h="1471900">
                  <a:moveTo>
                    <a:pt x="0" y="0"/>
                  </a:moveTo>
                  <a:lnTo>
                    <a:pt x="1471900" y="0"/>
                  </a:lnTo>
                  <a:lnTo>
                    <a:pt x="1471900" y="1471900"/>
                  </a:lnTo>
                  <a:lnTo>
                    <a:pt x="0" y="1471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644106"/>
              <a:ext cx="4110404" cy="1234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rPr>
                <a:t>·Average revenue per unit (Electronics): ₦ 156,959.02</a:t>
              </a:r>
            </a:p>
            <a:p>
              <a:pPr algn="ctr">
                <a:lnSpc>
                  <a:spcPts val="2519"/>
                </a:lnSpc>
              </a:pPr>
              <a:endPara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070546" y="3650033"/>
            <a:ext cx="899058" cy="910648"/>
          </a:xfrm>
          <a:custGeom>
            <a:avLst/>
            <a:gdLst/>
            <a:ahLst/>
            <a:cxnLst/>
            <a:rect l="l" t="t" r="r" b="b"/>
            <a:pathLst>
              <a:path w="899058" h="910648">
                <a:moveTo>
                  <a:pt x="0" y="0"/>
                </a:moveTo>
                <a:lnTo>
                  <a:pt x="899059" y="0"/>
                </a:lnTo>
                <a:lnTo>
                  <a:pt x="899059" y="910648"/>
                </a:lnTo>
                <a:lnTo>
                  <a:pt x="0" y="910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463885" y="3653482"/>
            <a:ext cx="859369" cy="977945"/>
          </a:xfrm>
          <a:custGeom>
            <a:avLst/>
            <a:gdLst/>
            <a:ahLst/>
            <a:cxnLst/>
            <a:rect l="l" t="t" r="r" b="b"/>
            <a:pathLst>
              <a:path w="859369" h="977945">
                <a:moveTo>
                  <a:pt x="0" y="0"/>
                </a:moveTo>
                <a:lnTo>
                  <a:pt x="859369" y="0"/>
                </a:lnTo>
                <a:lnTo>
                  <a:pt x="859369" y="977945"/>
                </a:lnTo>
                <a:lnTo>
                  <a:pt x="0" y="9779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655129" y="3723805"/>
            <a:ext cx="1030992" cy="966555"/>
          </a:xfrm>
          <a:custGeom>
            <a:avLst/>
            <a:gdLst/>
            <a:ahLst/>
            <a:cxnLst/>
            <a:rect l="l" t="t" r="r" b="b"/>
            <a:pathLst>
              <a:path w="1030992" h="966555">
                <a:moveTo>
                  <a:pt x="0" y="0"/>
                </a:moveTo>
                <a:lnTo>
                  <a:pt x="1030992" y="0"/>
                </a:lnTo>
                <a:lnTo>
                  <a:pt x="1030992" y="966555"/>
                </a:lnTo>
                <a:lnTo>
                  <a:pt x="0" y="9665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55975" y="3454211"/>
            <a:ext cx="1084043" cy="913307"/>
          </a:xfrm>
          <a:custGeom>
            <a:avLst/>
            <a:gdLst/>
            <a:ahLst/>
            <a:cxnLst/>
            <a:rect l="l" t="t" r="r" b="b"/>
            <a:pathLst>
              <a:path w="1084043" h="913307">
                <a:moveTo>
                  <a:pt x="0" y="0"/>
                </a:moveTo>
                <a:lnTo>
                  <a:pt x="1084043" y="0"/>
                </a:lnTo>
                <a:lnTo>
                  <a:pt x="1084043" y="913306"/>
                </a:lnTo>
                <a:lnTo>
                  <a:pt x="0" y="913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140674" y="6312330"/>
            <a:ext cx="1089455" cy="1229287"/>
          </a:xfrm>
          <a:custGeom>
            <a:avLst/>
            <a:gdLst/>
            <a:ahLst/>
            <a:cxnLst/>
            <a:rect l="l" t="t" r="r" b="b"/>
            <a:pathLst>
              <a:path w="1089455" h="1229287">
                <a:moveTo>
                  <a:pt x="0" y="0"/>
                </a:moveTo>
                <a:lnTo>
                  <a:pt x="1089455" y="0"/>
                </a:lnTo>
                <a:lnTo>
                  <a:pt x="1089455" y="1229286"/>
                </a:lnTo>
                <a:lnTo>
                  <a:pt x="0" y="12292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162050"/>
            <a:ext cx="12954441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ANALYSIS &amp; KEY INSIGHTS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6075" y="2638112"/>
            <a:ext cx="250278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Product Insights</a:t>
            </a:r>
          </a:p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endParaRPr lang="en-US" sz="240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7668" y="4814046"/>
            <a:ext cx="3082803" cy="93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·The most popular product category by sales volume: Electronics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99069" y="8999739"/>
            <a:ext cx="548398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42272" y="4814046"/>
            <a:ext cx="3082803" cy="62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·Electronics generated the highest total revenue.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02311" y="2638112"/>
            <a:ext cx="339645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Sales Rep Insights</a:t>
            </a:r>
          </a:p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endParaRPr lang="en-US" sz="240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144000" y="4634024"/>
            <a:ext cx="3082803" cy="156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·Highest-performing sales rep: Abdul Salim with 134 total unit sold and the total Revenue of ₦10,587,500</a:t>
            </a:r>
          </a:p>
          <a:p>
            <a:pPr algn="ctr">
              <a:lnSpc>
                <a:spcPts val="2519"/>
              </a:lnSpc>
            </a:pPr>
            <a:endParaRPr lang="en-US" sz="1799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056595" y="4522581"/>
            <a:ext cx="3082803" cy="219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·Returning customers generated more·Average units sold per sales rep: Abdul Salim- 3.35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Chuka Obazi – 3.44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Mary Felix – 2.97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consistent sales.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28203" y="7620656"/>
            <a:ext cx="3082803" cy="62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·Total discount given across all sales: ₦357,300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132005" y="2364688"/>
            <a:ext cx="223065" cy="2230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32005" y="4008498"/>
            <a:ext cx="223065" cy="2230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104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32005" y="5650788"/>
            <a:ext cx="223065" cy="2230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6F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2929728">
            <a:off x="13483732" y="-2169536"/>
            <a:ext cx="6996405" cy="6655330"/>
          </a:xfrm>
          <a:custGeom>
            <a:avLst/>
            <a:gdLst/>
            <a:ahLst/>
            <a:cxnLst/>
            <a:rect l="l" t="t" r="r" b="b"/>
            <a:pathLst>
              <a:path w="6996405" h="6655330">
                <a:moveTo>
                  <a:pt x="0" y="0"/>
                </a:moveTo>
                <a:lnTo>
                  <a:pt x="6996404" y="0"/>
                </a:lnTo>
                <a:lnTo>
                  <a:pt x="6996404" y="6655330"/>
                </a:lnTo>
                <a:lnTo>
                  <a:pt x="0" y="665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041565" y="5329239"/>
            <a:ext cx="5246435" cy="4434568"/>
          </a:xfrm>
          <a:custGeom>
            <a:avLst/>
            <a:gdLst/>
            <a:ahLst/>
            <a:cxnLst/>
            <a:rect l="l" t="t" r="r" b="b"/>
            <a:pathLst>
              <a:path w="5246435" h="4434568">
                <a:moveTo>
                  <a:pt x="0" y="0"/>
                </a:moveTo>
                <a:lnTo>
                  <a:pt x="5246435" y="0"/>
                </a:lnTo>
                <a:lnTo>
                  <a:pt x="5246435" y="4434567"/>
                </a:lnTo>
                <a:lnTo>
                  <a:pt x="0" y="4434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1114425"/>
            <a:ext cx="7186631" cy="65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1"/>
              </a:lnSpc>
            </a:pPr>
            <a:r>
              <a:rPr lang="en-US" sz="4931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RECOMMENDATIONS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76502" y="2114629"/>
            <a:ext cx="8692107" cy="658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664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Increase marketing in low-performing product categories like Accessories and Appliances.</a:t>
            </a:r>
          </a:p>
          <a:p>
            <a:pPr algn="l">
              <a:lnSpc>
                <a:spcPts val="4262"/>
              </a:lnSpc>
            </a:pPr>
            <a:endParaRPr lang="en-US" sz="2664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  <a:p>
            <a:pPr algn="l">
              <a:lnSpc>
                <a:spcPts val="4262"/>
              </a:lnSpc>
            </a:pPr>
            <a:r>
              <a:rPr lang="en-US" sz="2664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Offer promotions in underperforming cities such as Port Harcourt.</a:t>
            </a:r>
          </a:p>
          <a:p>
            <a:pPr algn="l">
              <a:lnSpc>
                <a:spcPts val="4262"/>
              </a:lnSpc>
            </a:pPr>
            <a:endParaRPr lang="en-US" sz="2664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  <a:p>
            <a:pPr algn="l">
              <a:lnSpc>
                <a:spcPts val="4262"/>
              </a:lnSpc>
            </a:pPr>
            <a:r>
              <a:rPr lang="en-US" sz="2664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Introduce loyalty programs to retain new customers.</a:t>
            </a:r>
          </a:p>
          <a:p>
            <a:pPr algn="l">
              <a:lnSpc>
                <a:spcPts val="4262"/>
              </a:lnSpc>
            </a:pPr>
            <a:endParaRPr lang="en-US" sz="2664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  <a:p>
            <a:pPr algn="l">
              <a:lnSpc>
                <a:spcPts val="4262"/>
              </a:lnSpc>
            </a:pPr>
            <a:r>
              <a:rPr lang="en-US" sz="2664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Provide incentives to top-performing sales reps.</a:t>
            </a:r>
          </a:p>
          <a:p>
            <a:pPr algn="l">
              <a:lnSpc>
                <a:spcPts val="4262"/>
              </a:lnSpc>
            </a:pPr>
            <a:endParaRPr lang="en-US" sz="2664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  <a:p>
            <a:pPr algn="l">
              <a:lnSpc>
                <a:spcPts val="4262"/>
              </a:lnSpc>
            </a:pPr>
            <a:r>
              <a:rPr lang="en-US" sz="2664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Monitor discount strategies to maintain profit margins</a:t>
            </a:r>
          </a:p>
          <a:p>
            <a:pPr marL="0" lvl="0" indent="0" algn="l">
              <a:lnSpc>
                <a:spcPts val="4262"/>
              </a:lnSpc>
            </a:pPr>
            <a:endParaRPr lang="en-US" sz="2664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85816" y="8999739"/>
            <a:ext cx="454030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09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132005" y="6613349"/>
            <a:ext cx="223065" cy="22306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104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132005" y="7579364"/>
            <a:ext cx="223065" cy="22306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104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9728">
            <a:off x="13483732" y="-2169536"/>
            <a:ext cx="6996405" cy="6655330"/>
          </a:xfrm>
          <a:custGeom>
            <a:avLst/>
            <a:gdLst/>
            <a:ahLst/>
            <a:cxnLst/>
            <a:rect l="l" t="t" r="r" b="b"/>
            <a:pathLst>
              <a:path w="6996405" h="6655330">
                <a:moveTo>
                  <a:pt x="0" y="0"/>
                </a:moveTo>
                <a:lnTo>
                  <a:pt x="6996404" y="0"/>
                </a:lnTo>
                <a:lnTo>
                  <a:pt x="6996404" y="6655330"/>
                </a:lnTo>
                <a:lnTo>
                  <a:pt x="0" y="665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41565" y="5329239"/>
            <a:ext cx="5246435" cy="4434568"/>
          </a:xfrm>
          <a:custGeom>
            <a:avLst/>
            <a:gdLst/>
            <a:ahLst/>
            <a:cxnLst/>
            <a:rect l="l" t="t" r="r" b="b"/>
            <a:pathLst>
              <a:path w="5246435" h="4434568">
                <a:moveTo>
                  <a:pt x="0" y="0"/>
                </a:moveTo>
                <a:lnTo>
                  <a:pt x="5246435" y="0"/>
                </a:lnTo>
                <a:lnTo>
                  <a:pt x="5246435" y="4434567"/>
                </a:lnTo>
                <a:lnTo>
                  <a:pt x="0" y="4434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114425"/>
            <a:ext cx="7186631" cy="127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1"/>
              </a:lnSpc>
            </a:pPr>
            <a:r>
              <a:rPr lang="en-US" sz="4931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CONCLUSION</a:t>
            </a:r>
          </a:p>
          <a:p>
            <a:pPr algn="l">
              <a:lnSpc>
                <a:spcPts val="4931"/>
              </a:lnSpc>
            </a:pPr>
            <a:endParaRPr lang="en-US" sz="4931" b="1">
              <a:solidFill>
                <a:srgbClr val="091E69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296957"/>
            <a:ext cx="10156740" cy="47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The sales performance analysis provided valuable insights into NovaRetail’s operations across different cities and product categories.</a:t>
            </a:r>
          </a:p>
          <a:p>
            <a:pPr algn="l">
              <a:lnSpc>
                <a:spcPts val="4262"/>
              </a:lnSpc>
            </a:pP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</a:p>
          <a:p>
            <a:pPr algn="l">
              <a:lnSpc>
                <a:spcPts val="4262"/>
              </a:lnSpc>
            </a:pPr>
            <a:endParaRPr lang="en-US" sz="2664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  <a:p>
            <a:pPr algn="l">
              <a:lnSpc>
                <a:spcPts val="4262"/>
              </a:lnSpc>
            </a:pP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By understanding where revenue comes from and which areas underperform, the company can make more informed decisions on marketing, inventory, and customer engagement.</a:t>
            </a:r>
          </a:p>
          <a:p>
            <a:pPr marL="0" lvl="0" indent="0" algn="l">
              <a:lnSpc>
                <a:spcPts val="4262"/>
              </a:lnSpc>
            </a:pPr>
            <a:endParaRPr lang="en-US" sz="2664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85816" y="8999739"/>
            <a:ext cx="454030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9728">
            <a:off x="14262280" y="-1835784"/>
            <a:ext cx="6724192" cy="6396388"/>
          </a:xfrm>
          <a:custGeom>
            <a:avLst/>
            <a:gdLst/>
            <a:ahLst/>
            <a:cxnLst/>
            <a:rect l="l" t="t" r="r" b="b"/>
            <a:pathLst>
              <a:path w="6724192" h="6396388">
                <a:moveTo>
                  <a:pt x="0" y="0"/>
                </a:moveTo>
                <a:lnTo>
                  <a:pt x="6724192" y="0"/>
                </a:lnTo>
                <a:lnTo>
                  <a:pt x="6724192" y="6396387"/>
                </a:lnTo>
                <a:lnTo>
                  <a:pt x="0" y="6396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10460" y="1028700"/>
            <a:ext cx="11953204" cy="9258300"/>
          </a:xfrm>
          <a:custGeom>
            <a:avLst/>
            <a:gdLst/>
            <a:ahLst/>
            <a:cxnLst/>
            <a:rect l="l" t="t" r="r" b="b"/>
            <a:pathLst>
              <a:path w="11953204" h="9258300">
                <a:moveTo>
                  <a:pt x="0" y="0"/>
                </a:moveTo>
                <a:lnTo>
                  <a:pt x="11953204" y="0"/>
                </a:lnTo>
                <a:lnTo>
                  <a:pt x="1195320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028700" y="5068457"/>
            <a:ext cx="5327318" cy="93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78726"/>
            <a:ext cx="5041772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SEE YOU AGAIN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85816" y="8999739"/>
            <a:ext cx="361652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10</a:t>
            </a:r>
          </a:p>
        </p:txBody>
      </p:sp>
      <p:sp>
        <p:nvSpPr>
          <p:cNvPr id="11" name="Freeform 11"/>
          <p:cNvSpPr/>
          <p:nvPr/>
        </p:nvSpPr>
        <p:spPr>
          <a:xfrm rot="-2929728">
            <a:off x="-1665006" y="-1362096"/>
            <a:ext cx="4248738" cy="4041612"/>
          </a:xfrm>
          <a:custGeom>
            <a:avLst/>
            <a:gdLst/>
            <a:ahLst/>
            <a:cxnLst/>
            <a:rect l="l" t="t" r="r" b="b"/>
            <a:pathLst>
              <a:path w="4248738" h="4041612">
                <a:moveTo>
                  <a:pt x="0" y="0"/>
                </a:moveTo>
                <a:lnTo>
                  <a:pt x="4248739" y="0"/>
                </a:lnTo>
                <a:lnTo>
                  <a:pt x="4248739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219200"/>
            <a:ext cx="5041596" cy="465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4352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PYTHON - 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9728">
            <a:off x="13483732" y="-2169536"/>
            <a:ext cx="6996405" cy="6655330"/>
          </a:xfrm>
          <a:custGeom>
            <a:avLst/>
            <a:gdLst/>
            <a:ahLst/>
            <a:cxnLst/>
            <a:rect l="l" t="t" r="r" b="b"/>
            <a:pathLst>
              <a:path w="6996405" h="6655330">
                <a:moveTo>
                  <a:pt x="0" y="0"/>
                </a:moveTo>
                <a:lnTo>
                  <a:pt x="6996404" y="0"/>
                </a:lnTo>
                <a:lnTo>
                  <a:pt x="6996404" y="6655330"/>
                </a:lnTo>
                <a:lnTo>
                  <a:pt x="0" y="665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41565" y="5329239"/>
            <a:ext cx="5246435" cy="4434568"/>
          </a:xfrm>
          <a:custGeom>
            <a:avLst/>
            <a:gdLst/>
            <a:ahLst/>
            <a:cxnLst/>
            <a:rect l="l" t="t" r="r" b="b"/>
            <a:pathLst>
              <a:path w="5246435" h="4434568">
                <a:moveTo>
                  <a:pt x="0" y="0"/>
                </a:moveTo>
                <a:lnTo>
                  <a:pt x="5246435" y="0"/>
                </a:lnTo>
                <a:lnTo>
                  <a:pt x="5246435" y="4434567"/>
                </a:lnTo>
                <a:lnTo>
                  <a:pt x="0" y="4434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114425"/>
            <a:ext cx="7186631" cy="65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1"/>
              </a:lnSpc>
            </a:pPr>
            <a:r>
              <a:rPr lang="en-US" sz="4931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TABLE OF CONTENT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68382"/>
            <a:ext cx="10156740" cy="615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1595" lvl="1" indent="-330797" algn="l">
              <a:lnSpc>
                <a:spcPts val="4902"/>
              </a:lnSpc>
              <a:buAutoNum type="arabicPeriod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Introduction</a:t>
            </a:r>
          </a:p>
          <a:p>
            <a:pPr marL="661595" lvl="1" indent="-330797" algn="l">
              <a:lnSpc>
                <a:spcPts val="4902"/>
              </a:lnSpc>
              <a:buAutoNum type="arabicPeriod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Business Understanding</a:t>
            </a:r>
          </a:p>
          <a:p>
            <a:pPr marL="661595" lvl="1" indent="-330797" algn="l">
              <a:lnSpc>
                <a:spcPts val="4902"/>
              </a:lnSpc>
              <a:buAutoNum type="arabicPeriod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Data Understanding</a:t>
            </a:r>
          </a:p>
          <a:p>
            <a:pPr marL="661595" lvl="1" indent="-330797" algn="l">
              <a:lnSpc>
                <a:spcPts val="4902"/>
              </a:lnSpc>
              <a:buAutoNum type="arabicPeriod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Data Preparation</a:t>
            </a:r>
          </a:p>
          <a:p>
            <a:pPr marL="661595" lvl="1" indent="-330797" algn="l">
              <a:lnSpc>
                <a:spcPts val="4902"/>
              </a:lnSpc>
              <a:buAutoNum type="arabicPeriod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Exploratory Data Analysis (EDA)</a:t>
            </a:r>
          </a:p>
          <a:p>
            <a:pPr marL="661595" lvl="1" indent="-330797" algn="l">
              <a:lnSpc>
                <a:spcPts val="4902"/>
              </a:lnSpc>
              <a:buAutoNum type="arabicPeriod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Data Visualization</a:t>
            </a:r>
          </a:p>
          <a:p>
            <a:pPr marL="661595" lvl="1" indent="-330797" algn="l">
              <a:lnSpc>
                <a:spcPts val="4902"/>
              </a:lnSpc>
              <a:buAutoNum type="arabicPeriod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Analysis &amp; Key Insights</a:t>
            </a:r>
          </a:p>
          <a:p>
            <a:pPr marL="661595" lvl="1" indent="-330797" algn="l">
              <a:lnSpc>
                <a:spcPts val="4902"/>
              </a:lnSpc>
              <a:buAutoNum type="arabicPeriod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Summary of Findings</a:t>
            </a:r>
          </a:p>
          <a:p>
            <a:pPr marL="661595" lvl="1" indent="-330797" algn="l">
              <a:lnSpc>
                <a:spcPts val="4902"/>
              </a:lnSpc>
              <a:buAutoNum type="arabicPeriod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Recommendations</a:t>
            </a:r>
          </a:p>
          <a:p>
            <a:pPr marL="661595" lvl="1" indent="-330797" algn="l">
              <a:lnSpc>
                <a:spcPts val="4902"/>
              </a:lnSpc>
              <a:buAutoNum type="arabicPeriod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85816" y="8999739"/>
            <a:ext cx="454030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8234140" cy="7186158"/>
          </a:xfrm>
          <a:custGeom>
            <a:avLst/>
            <a:gdLst/>
            <a:ahLst/>
            <a:cxnLst/>
            <a:rect l="l" t="t" r="r" b="b"/>
            <a:pathLst>
              <a:path w="8234140" h="7186158">
                <a:moveTo>
                  <a:pt x="0" y="0"/>
                </a:moveTo>
                <a:lnTo>
                  <a:pt x="8234140" y="0"/>
                </a:lnTo>
                <a:lnTo>
                  <a:pt x="8234140" y="7186158"/>
                </a:lnTo>
                <a:lnTo>
                  <a:pt x="0" y="7186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0311776" y="3109932"/>
            <a:ext cx="6636800" cy="93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11776" y="4402716"/>
            <a:ext cx="6795145" cy="2506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This report presents the analysis of NovaRetail Ltd.’s sales data to understand sales performance across four Nigerian cities (“Abuja, Lagos, Kano and Port-Harcourt”). 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The analysis focuses on total revenue, product categories, customer behavior, and sales trends to support better business decisions</a:t>
            </a:r>
          </a:p>
          <a:p>
            <a:pPr algn="just">
              <a:lnSpc>
                <a:spcPts val="2519"/>
              </a:lnSpc>
            </a:pPr>
            <a:endParaRPr lang="en-US" sz="1799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85816" y="8999739"/>
            <a:ext cx="361652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</a:p>
        </p:txBody>
      </p:sp>
      <p:sp>
        <p:nvSpPr>
          <p:cNvPr id="10" name="Freeform 10"/>
          <p:cNvSpPr/>
          <p:nvPr/>
        </p:nvSpPr>
        <p:spPr>
          <a:xfrm rot="-2929728">
            <a:off x="-2777377" y="3264623"/>
            <a:ext cx="4248738" cy="4041612"/>
          </a:xfrm>
          <a:custGeom>
            <a:avLst/>
            <a:gdLst/>
            <a:ahLst/>
            <a:cxnLst/>
            <a:rect l="l" t="t" r="r" b="b"/>
            <a:pathLst>
              <a:path w="4248738" h="4041612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929728">
            <a:off x="15620937" y="-992106"/>
            <a:ext cx="4248738" cy="4041612"/>
          </a:xfrm>
          <a:custGeom>
            <a:avLst/>
            <a:gdLst/>
            <a:ahLst/>
            <a:cxnLst/>
            <a:rect l="l" t="t" r="r" b="b"/>
            <a:pathLst>
              <a:path w="4248738" h="4041612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268508">
            <a:off x="16588693" y="7940611"/>
            <a:ext cx="4248738" cy="4041612"/>
          </a:xfrm>
          <a:custGeom>
            <a:avLst/>
            <a:gdLst/>
            <a:ahLst/>
            <a:cxnLst/>
            <a:rect l="l" t="t" r="r" b="b"/>
            <a:pathLst>
              <a:path w="4248738" h="4041612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13175">
            <a:off x="-1803739" y="8125575"/>
            <a:ext cx="4248738" cy="4041612"/>
          </a:xfrm>
          <a:custGeom>
            <a:avLst/>
            <a:gdLst/>
            <a:ahLst/>
            <a:cxnLst/>
            <a:rect l="l" t="t" r="r" b="b"/>
            <a:pathLst>
              <a:path w="4248738" h="4041612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028700" y="6170378"/>
            <a:ext cx="7880133" cy="2375873"/>
            <a:chOff x="0" y="0"/>
            <a:chExt cx="2075426" cy="6257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75426" cy="625744"/>
            </a:xfrm>
            <a:custGeom>
              <a:avLst/>
              <a:gdLst/>
              <a:ahLst/>
              <a:cxnLst/>
              <a:rect l="l" t="t" r="r" b="b"/>
              <a:pathLst>
                <a:path w="2075426" h="625744">
                  <a:moveTo>
                    <a:pt x="54035" y="0"/>
                  </a:moveTo>
                  <a:lnTo>
                    <a:pt x="2021391" y="0"/>
                  </a:lnTo>
                  <a:cubicBezTo>
                    <a:pt x="2051233" y="0"/>
                    <a:pt x="2075426" y="24192"/>
                    <a:pt x="2075426" y="54035"/>
                  </a:cubicBezTo>
                  <a:lnTo>
                    <a:pt x="2075426" y="571709"/>
                  </a:lnTo>
                  <a:cubicBezTo>
                    <a:pt x="2075426" y="601552"/>
                    <a:pt x="2051233" y="625744"/>
                    <a:pt x="2021391" y="625744"/>
                  </a:cubicBezTo>
                  <a:lnTo>
                    <a:pt x="54035" y="625744"/>
                  </a:lnTo>
                  <a:cubicBezTo>
                    <a:pt x="39704" y="625744"/>
                    <a:pt x="25960" y="620051"/>
                    <a:pt x="15827" y="609918"/>
                  </a:cubicBezTo>
                  <a:cubicBezTo>
                    <a:pt x="5693" y="599784"/>
                    <a:pt x="0" y="586040"/>
                    <a:pt x="0" y="571709"/>
                  </a:cubicBezTo>
                  <a:lnTo>
                    <a:pt x="0" y="54035"/>
                  </a:lnTo>
                  <a:cubicBezTo>
                    <a:pt x="0" y="24192"/>
                    <a:pt x="24192" y="0"/>
                    <a:pt x="540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85725"/>
              <a:ext cx="2075426" cy="540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9379167" y="6170378"/>
            <a:ext cx="7880133" cy="2375873"/>
            <a:chOff x="0" y="0"/>
            <a:chExt cx="2075426" cy="6257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75426" cy="625744"/>
            </a:xfrm>
            <a:custGeom>
              <a:avLst/>
              <a:gdLst/>
              <a:ahLst/>
              <a:cxnLst/>
              <a:rect l="l" t="t" r="r" b="b"/>
              <a:pathLst>
                <a:path w="2075426" h="625744">
                  <a:moveTo>
                    <a:pt x="54035" y="0"/>
                  </a:moveTo>
                  <a:lnTo>
                    <a:pt x="2021391" y="0"/>
                  </a:lnTo>
                  <a:cubicBezTo>
                    <a:pt x="2051233" y="0"/>
                    <a:pt x="2075426" y="24192"/>
                    <a:pt x="2075426" y="54035"/>
                  </a:cubicBezTo>
                  <a:lnTo>
                    <a:pt x="2075426" y="571709"/>
                  </a:lnTo>
                  <a:cubicBezTo>
                    <a:pt x="2075426" y="601552"/>
                    <a:pt x="2051233" y="625744"/>
                    <a:pt x="2021391" y="625744"/>
                  </a:cubicBezTo>
                  <a:lnTo>
                    <a:pt x="54035" y="625744"/>
                  </a:lnTo>
                  <a:cubicBezTo>
                    <a:pt x="39704" y="625744"/>
                    <a:pt x="25960" y="620051"/>
                    <a:pt x="15827" y="609918"/>
                  </a:cubicBezTo>
                  <a:cubicBezTo>
                    <a:pt x="5693" y="599784"/>
                    <a:pt x="0" y="586040"/>
                    <a:pt x="0" y="571709"/>
                  </a:cubicBezTo>
                  <a:lnTo>
                    <a:pt x="0" y="54035"/>
                  </a:lnTo>
                  <a:cubicBezTo>
                    <a:pt x="0" y="24192"/>
                    <a:pt x="24192" y="0"/>
                    <a:pt x="540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85725"/>
              <a:ext cx="2075426" cy="540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2929728">
            <a:off x="13884706" y="-1236708"/>
            <a:ext cx="6234801" cy="5930854"/>
          </a:xfrm>
          <a:custGeom>
            <a:avLst/>
            <a:gdLst/>
            <a:ahLst/>
            <a:cxnLst/>
            <a:rect l="l" t="t" r="r" b="b"/>
            <a:pathLst>
              <a:path w="6234801" h="5930854">
                <a:moveTo>
                  <a:pt x="0" y="0"/>
                </a:moveTo>
                <a:lnTo>
                  <a:pt x="6234801" y="0"/>
                </a:lnTo>
                <a:lnTo>
                  <a:pt x="6234801" y="5930854"/>
                </a:lnTo>
                <a:lnTo>
                  <a:pt x="0" y="5930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65925" y="1028700"/>
            <a:ext cx="5106617" cy="4735914"/>
          </a:xfrm>
          <a:custGeom>
            <a:avLst/>
            <a:gdLst/>
            <a:ahLst/>
            <a:cxnLst/>
            <a:rect l="l" t="t" r="r" b="b"/>
            <a:pathLst>
              <a:path w="5106617" h="4735914">
                <a:moveTo>
                  <a:pt x="0" y="0"/>
                </a:moveTo>
                <a:lnTo>
                  <a:pt x="5106617" y="0"/>
                </a:lnTo>
                <a:lnTo>
                  <a:pt x="5106617" y="4735914"/>
                </a:lnTo>
                <a:lnTo>
                  <a:pt x="0" y="4735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384646"/>
            <a:ext cx="8350467" cy="2012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8"/>
              </a:lnSpc>
            </a:pPr>
            <a:r>
              <a:rPr lang="en-US" sz="7738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BUSINESS UNDERSTANDING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4486" y="6560858"/>
            <a:ext cx="3763493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400" b="1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 Nature of Business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54953" y="6389431"/>
            <a:ext cx="3364281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400" b="1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Business Goal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803819"/>
            <a:ext cx="6393554" cy="62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NovaRetail Ltd.</a:t>
            </a:r>
          </a:p>
          <a:p>
            <a:pPr algn="ctr">
              <a:lnSpc>
                <a:spcPts val="2519"/>
              </a:lnSpc>
            </a:pPr>
            <a:endParaRPr lang="en-US" sz="1799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4486" y="6982804"/>
            <a:ext cx="6728561" cy="306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Sales of electronics, appliances, and accessories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54953" y="6811376"/>
            <a:ext cx="6728561" cy="124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5" lvl="1" indent="-194308" algn="just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To identify sales trends, </a:t>
            </a:r>
          </a:p>
          <a:p>
            <a:pPr marL="388615" lvl="1" indent="-194308" algn="just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Top-performing categories, </a:t>
            </a:r>
          </a:p>
          <a:p>
            <a:pPr marL="388615" lvl="1" indent="-194308" algn="just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Customer patterns, and </a:t>
            </a:r>
          </a:p>
          <a:p>
            <a:pPr marL="388615" lvl="1" indent="-194308" algn="just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.Areas that can improve profitability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85816" y="8999739"/>
            <a:ext cx="361652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4133259"/>
            <a:ext cx="6393554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400" b="1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Company Name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49462" y="4230075"/>
            <a:ext cx="6794538" cy="4990897"/>
          </a:xfrm>
          <a:custGeom>
            <a:avLst/>
            <a:gdLst/>
            <a:ahLst/>
            <a:cxnLst/>
            <a:rect l="l" t="t" r="r" b="b"/>
            <a:pathLst>
              <a:path w="6794538" h="4990897">
                <a:moveTo>
                  <a:pt x="0" y="0"/>
                </a:moveTo>
                <a:lnTo>
                  <a:pt x="6794538" y="0"/>
                </a:lnTo>
                <a:lnTo>
                  <a:pt x="6794538" y="4990897"/>
                </a:lnTo>
                <a:lnTo>
                  <a:pt x="0" y="499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028700" y="1162050"/>
            <a:ext cx="7969685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DATA UNDERSTANDING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11776" y="5912791"/>
            <a:ext cx="4264961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400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THE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22590" y="6495576"/>
            <a:ext cx="7976224" cy="219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5" lvl="1" indent="-194308" algn="just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The dataset, titled Sales, contains historical sales transactions across four cities: “Lagos, Abuja, Port Harcourt, and Kano”.</a:t>
            </a:r>
          </a:p>
          <a:p>
            <a:pPr marL="388615" lvl="1" indent="-194308" algn="just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Each record represents a sales transaction with fields such as date, city, customer type, category, revenue, units sold, discount, and sales representative.</a:t>
            </a:r>
          </a:p>
          <a:p>
            <a:pPr marL="388615" lvl="1" indent="-194308" algn="just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The dataset contains 110 sales records across 11 columns.</a:t>
            </a:r>
          </a:p>
          <a:p>
            <a:pPr algn="just">
              <a:lnSpc>
                <a:spcPts val="2519"/>
              </a:lnSpc>
            </a:pPr>
            <a:endParaRPr lang="en-US" sz="1799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06634" y="8999739"/>
            <a:ext cx="440834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06</a:t>
            </a:r>
          </a:p>
        </p:txBody>
      </p:sp>
      <p:sp>
        <p:nvSpPr>
          <p:cNvPr id="11" name="Freeform 11"/>
          <p:cNvSpPr/>
          <p:nvPr/>
        </p:nvSpPr>
        <p:spPr>
          <a:xfrm rot="-2929728">
            <a:off x="12761346" y="-2469054"/>
            <a:ext cx="7891615" cy="7506899"/>
          </a:xfrm>
          <a:custGeom>
            <a:avLst/>
            <a:gdLst/>
            <a:ahLst/>
            <a:cxnLst/>
            <a:rect l="l" t="t" r="r" b="b"/>
            <a:pathLst>
              <a:path w="7891615" h="7506899">
                <a:moveTo>
                  <a:pt x="0" y="0"/>
                </a:moveTo>
                <a:lnTo>
                  <a:pt x="7891615" y="0"/>
                </a:lnTo>
                <a:lnTo>
                  <a:pt x="7891615" y="7506899"/>
                </a:lnTo>
                <a:lnTo>
                  <a:pt x="0" y="750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83449" y="1162050"/>
            <a:ext cx="10321102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DATA PREPARATION</a:t>
            </a:r>
          </a:p>
        </p:txBody>
      </p:sp>
      <p:sp>
        <p:nvSpPr>
          <p:cNvPr id="22" name="Freeform 22"/>
          <p:cNvSpPr/>
          <p:nvPr/>
        </p:nvSpPr>
        <p:spPr>
          <a:xfrm rot="-2929728">
            <a:off x="-1236204" y="-1055986"/>
            <a:ext cx="5591476" cy="5318891"/>
          </a:xfrm>
          <a:custGeom>
            <a:avLst/>
            <a:gdLst/>
            <a:ahLst/>
            <a:cxnLst/>
            <a:rect l="l" t="t" r="r" b="b"/>
            <a:pathLst>
              <a:path w="5591476" h="5318891">
                <a:moveTo>
                  <a:pt x="0" y="0"/>
                </a:moveTo>
                <a:lnTo>
                  <a:pt x="5591475" y="0"/>
                </a:lnTo>
                <a:lnTo>
                  <a:pt x="5591475" y="5318891"/>
                </a:lnTo>
                <a:lnTo>
                  <a:pt x="0" y="531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2929728">
            <a:off x="16196692" y="7787542"/>
            <a:ext cx="4248738" cy="4041612"/>
          </a:xfrm>
          <a:custGeom>
            <a:avLst/>
            <a:gdLst/>
            <a:ahLst/>
            <a:cxnLst/>
            <a:rect l="l" t="t" r="r" b="b"/>
            <a:pathLst>
              <a:path w="4248738" h="4041612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3865793" y="4009254"/>
            <a:ext cx="3862911" cy="3929495"/>
            <a:chOff x="0" y="0"/>
            <a:chExt cx="5150548" cy="5239326"/>
          </a:xfrm>
        </p:grpSpPr>
        <p:grpSp>
          <p:nvGrpSpPr>
            <p:cNvPr id="25" name="Group 25"/>
            <p:cNvGrpSpPr/>
            <p:nvPr/>
          </p:nvGrpSpPr>
          <p:grpSpPr>
            <a:xfrm rot="-10800000">
              <a:off x="0" y="0"/>
              <a:ext cx="5150548" cy="5239326"/>
              <a:chOff x="0" y="0"/>
              <a:chExt cx="1017392" cy="103492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17392" cy="1034929"/>
              </a:xfrm>
              <a:custGeom>
                <a:avLst/>
                <a:gdLst/>
                <a:ahLst/>
                <a:cxnLst/>
                <a:rect l="l" t="t" r="r" b="b"/>
                <a:pathLst>
                  <a:path w="1017392" h="1034929">
                    <a:moveTo>
                      <a:pt x="110229" y="0"/>
                    </a:moveTo>
                    <a:lnTo>
                      <a:pt x="907163" y="0"/>
                    </a:lnTo>
                    <a:cubicBezTo>
                      <a:pt x="936398" y="0"/>
                      <a:pt x="964435" y="11613"/>
                      <a:pt x="985107" y="32285"/>
                    </a:cubicBezTo>
                    <a:cubicBezTo>
                      <a:pt x="1005779" y="52957"/>
                      <a:pt x="1017392" y="80995"/>
                      <a:pt x="1017392" y="110229"/>
                    </a:cubicBezTo>
                    <a:lnTo>
                      <a:pt x="1017392" y="924699"/>
                    </a:lnTo>
                    <a:cubicBezTo>
                      <a:pt x="1017392" y="953934"/>
                      <a:pt x="1005779" y="981971"/>
                      <a:pt x="985107" y="1002643"/>
                    </a:cubicBezTo>
                    <a:cubicBezTo>
                      <a:pt x="964435" y="1023315"/>
                      <a:pt x="936398" y="1034929"/>
                      <a:pt x="907163" y="1034929"/>
                    </a:cubicBezTo>
                    <a:lnTo>
                      <a:pt x="110229" y="1034929"/>
                    </a:lnTo>
                    <a:cubicBezTo>
                      <a:pt x="80995" y="1034929"/>
                      <a:pt x="52957" y="1023315"/>
                      <a:pt x="32285" y="1002643"/>
                    </a:cubicBezTo>
                    <a:cubicBezTo>
                      <a:pt x="11613" y="981971"/>
                      <a:pt x="0" y="953934"/>
                      <a:pt x="0" y="924699"/>
                    </a:cubicBezTo>
                    <a:lnTo>
                      <a:pt x="0" y="110229"/>
                    </a:lnTo>
                    <a:cubicBezTo>
                      <a:pt x="0" y="80995"/>
                      <a:pt x="11613" y="52957"/>
                      <a:pt x="32285" y="32285"/>
                    </a:cubicBezTo>
                    <a:cubicBezTo>
                      <a:pt x="52957" y="11613"/>
                      <a:pt x="80995" y="0"/>
                      <a:pt x="11022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0E0E1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85725"/>
                <a:ext cx="1017392" cy="9492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2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585011" y="2767271"/>
              <a:ext cx="4266161" cy="2472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rPr>
                <a:t>·Verified that numerical fields (UnitsSold, Revenue, Discount) contained valid values.</a:t>
              </a:r>
            </a:p>
            <a:p>
              <a:pPr algn="ctr">
                <a:lnSpc>
                  <a:spcPts val="2400"/>
                </a:lnSpc>
              </a:pPr>
              <a:endPara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E927EF-C20C-F061-4361-4EFB11F604A7}"/>
              </a:ext>
            </a:extLst>
          </p:cNvPr>
          <p:cNvGrpSpPr/>
          <p:nvPr/>
        </p:nvGrpSpPr>
        <p:grpSpPr>
          <a:xfrm>
            <a:off x="2660220" y="4067546"/>
            <a:ext cx="3862911" cy="3929495"/>
            <a:chOff x="5054718" y="4009254"/>
            <a:chExt cx="3862911" cy="3929495"/>
          </a:xfrm>
        </p:grpSpPr>
        <p:grpSp>
          <p:nvGrpSpPr>
            <p:cNvPr id="12" name="Group 12"/>
            <p:cNvGrpSpPr/>
            <p:nvPr/>
          </p:nvGrpSpPr>
          <p:grpSpPr>
            <a:xfrm>
              <a:off x="5054718" y="4009254"/>
              <a:ext cx="3862911" cy="3929495"/>
              <a:chOff x="0" y="0"/>
              <a:chExt cx="5150548" cy="5239326"/>
            </a:xfrm>
          </p:grpSpPr>
          <p:grpSp>
            <p:nvGrpSpPr>
              <p:cNvPr id="13" name="Group 13"/>
              <p:cNvGrpSpPr/>
              <p:nvPr/>
            </p:nvGrpSpPr>
            <p:grpSpPr>
              <a:xfrm rot="-10800000">
                <a:off x="0" y="0"/>
                <a:ext cx="5150548" cy="5239326"/>
                <a:chOff x="0" y="0"/>
                <a:chExt cx="1017392" cy="1034929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1017392" cy="1034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392" h="1034929">
                      <a:moveTo>
                        <a:pt x="110229" y="0"/>
                      </a:moveTo>
                      <a:lnTo>
                        <a:pt x="907163" y="0"/>
                      </a:lnTo>
                      <a:cubicBezTo>
                        <a:pt x="936398" y="0"/>
                        <a:pt x="964435" y="11613"/>
                        <a:pt x="985107" y="32285"/>
                      </a:cubicBezTo>
                      <a:cubicBezTo>
                        <a:pt x="1005779" y="52957"/>
                        <a:pt x="1017392" y="80995"/>
                        <a:pt x="1017392" y="110229"/>
                      </a:cubicBezTo>
                      <a:lnTo>
                        <a:pt x="1017392" y="924699"/>
                      </a:lnTo>
                      <a:cubicBezTo>
                        <a:pt x="1017392" y="953934"/>
                        <a:pt x="1005779" y="981971"/>
                        <a:pt x="985107" y="1002643"/>
                      </a:cubicBezTo>
                      <a:cubicBezTo>
                        <a:pt x="964435" y="1023315"/>
                        <a:pt x="936398" y="1034929"/>
                        <a:pt x="907163" y="1034929"/>
                      </a:cubicBezTo>
                      <a:lnTo>
                        <a:pt x="110229" y="1034929"/>
                      </a:lnTo>
                      <a:cubicBezTo>
                        <a:pt x="80995" y="1034929"/>
                        <a:pt x="52957" y="1023315"/>
                        <a:pt x="32285" y="1002643"/>
                      </a:cubicBezTo>
                      <a:cubicBezTo>
                        <a:pt x="11613" y="981971"/>
                        <a:pt x="0" y="953934"/>
                        <a:pt x="0" y="924699"/>
                      </a:cubicBezTo>
                      <a:lnTo>
                        <a:pt x="0" y="110229"/>
                      </a:lnTo>
                      <a:cubicBezTo>
                        <a:pt x="0" y="80995"/>
                        <a:pt x="11613" y="52957"/>
                        <a:pt x="32285" y="32285"/>
                      </a:cubicBezTo>
                      <a:cubicBezTo>
                        <a:pt x="52957" y="11613"/>
                        <a:pt x="80995" y="0"/>
                        <a:pt x="110229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E0E0E1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</p:spPr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0" y="85725"/>
                  <a:ext cx="1017392" cy="94920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620"/>
                    </a:lnSpc>
                  </a:pPr>
                  <a:endParaRPr/>
                </a:p>
              </p:txBody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442193" y="3023911"/>
                <a:ext cx="4266161" cy="20656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sz="2400">
                    <a:solidFill>
                      <a:srgbClr val="031040"/>
                    </a:solidFill>
                    <a:latin typeface="Saira"/>
                    <a:ea typeface="Saira"/>
                    <a:cs typeface="Saira"/>
                    <a:sym typeface="Saira"/>
                  </a:rPr>
                  <a:t>·Ensured correct data types (converted dates to proper date format).</a:t>
                </a:r>
              </a:p>
              <a:p>
                <a:pPr algn="ctr">
                  <a:lnSpc>
                    <a:spcPts val="2400"/>
                  </a:lnSpc>
                </a:pPr>
                <a:endParaRPr lang="en-US" sz="2400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endParaR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6358877" y="4852516"/>
              <a:ext cx="1254593" cy="980151"/>
            </a:xfrm>
            <a:custGeom>
              <a:avLst/>
              <a:gdLst/>
              <a:ahLst/>
              <a:cxnLst/>
              <a:rect l="l" t="t" r="r" b="b"/>
              <a:pathLst>
                <a:path w="1254593" h="980151">
                  <a:moveTo>
                    <a:pt x="0" y="0"/>
                  </a:moveTo>
                  <a:lnTo>
                    <a:pt x="1254592" y="0"/>
                  </a:lnTo>
                  <a:lnTo>
                    <a:pt x="1254592" y="980150"/>
                  </a:lnTo>
                  <a:lnTo>
                    <a:pt x="0" y="98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414B9B-2821-CDDE-468F-A187C59ECD47}"/>
              </a:ext>
            </a:extLst>
          </p:cNvPr>
          <p:cNvGrpSpPr/>
          <p:nvPr/>
        </p:nvGrpSpPr>
        <p:grpSpPr>
          <a:xfrm>
            <a:off x="8041955" y="4067546"/>
            <a:ext cx="3862911" cy="3929495"/>
            <a:chOff x="9460255" y="4009254"/>
            <a:chExt cx="3862911" cy="3929495"/>
          </a:xfrm>
        </p:grpSpPr>
        <p:grpSp>
          <p:nvGrpSpPr>
            <p:cNvPr id="17" name="Group 17"/>
            <p:cNvGrpSpPr/>
            <p:nvPr/>
          </p:nvGrpSpPr>
          <p:grpSpPr>
            <a:xfrm>
              <a:off x="9460255" y="4009254"/>
              <a:ext cx="3862911" cy="3929495"/>
              <a:chOff x="0" y="0"/>
              <a:chExt cx="5150548" cy="5239326"/>
            </a:xfrm>
          </p:grpSpPr>
          <p:grpSp>
            <p:nvGrpSpPr>
              <p:cNvPr id="18" name="Group 18"/>
              <p:cNvGrpSpPr/>
              <p:nvPr/>
            </p:nvGrpSpPr>
            <p:grpSpPr>
              <a:xfrm rot="-10800000">
                <a:off x="0" y="0"/>
                <a:ext cx="5150548" cy="5239326"/>
                <a:chOff x="0" y="0"/>
                <a:chExt cx="1017392" cy="1034929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1017392" cy="1034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392" h="1034929">
                      <a:moveTo>
                        <a:pt x="110229" y="0"/>
                      </a:moveTo>
                      <a:lnTo>
                        <a:pt x="907163" y="0"/>
                      </a:lnTo>
                      <a:cubicBezTo>
                        <a:pt x="936398" y="0"/>
                        <a:pt x="964435" y="11613"/>
                        <a:pt x="985107" y="32285"/>
                      </a:cubicBezTo>
                      <a:cubicBezTo>
                        <a:pt x="1005779" y="52957"/>
                        <a:pt x="1017392" y="80995"/>
                        <a:pt x="1017392" y="110229"/>
                      </a:cubicBezTo>
                      <a:lnTo>
                        <a:pt x="1017392" y="924699"/>
                      </a:lnTo>
                      <a:cubicBezTo>
                        <a:pt x="1017392" y="953934"/>
                        <a:pt x="1005779" y="981971"/>
                        <a:pt x="985107" y="1002643"/>
                      </a:cubicBezTo>
                      <a:cubicBezTo>
                        <a:pt x="964435" y="1023315"/>
                        <a:pt x="936398" y="1034929"/>
                        <a:pt x="907163" y="1034929"/>
                      </a:cubicBezTo>
                      <a:lnTo>
                        <a:pt x="110229" y="1034929"/>
                      </a:lnTo>
                      <a:cubicBezTo>
                        <a:pt x="80995" y="1034929"/>
                        <a:pt x="52957" y="1023315"/>
                        <a:pt x="32285" y="1002643"/>
                      </a:cubicBezTo>
                      <a:cubicBezTo>
                        <a:pt x="11613" y="981971"/>
                        <a:pt x="0" y="953934"/>
                        <a:pt x="0" y="924699"/>
                      </a:cubicBezTo>
                      <a:lnTo>
                        <a:pt x="0" y="110229"/>
                      </a:lnTo>
                      <a:cubicBezTo>
                        <a:pt x="0" y="80995"/>
                        <a:pt x="11613" y="52957"/>
                        <a:pt x="32285" y="32285"/>
                      </a:cubicBezTo>
                      <a:cubicBezTo>
                        <a:pt x="52957" y="11613"/>
                        <a:pt x="80995" y="0"/>
                        <a:pt x="110229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E0E0E1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</p:spPr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0" y="85725"/>
                  <a:ext cx="1017392" cy="94920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620"/>
                    </a:lnSpc>
                  </a:pPr>
                  <a:endParaRPr/>
                </a:p>
              </p:txBody>
            </p:sp>
          </p:grpSp>
          <p:sp>
            <p:nvSpPr>
              <p:cNvPr id="21" name="TextBox 21"/>
              <p:cNvSpPr txBox="1"/>
              <p:nvPr/>
            </p:nvSpPr>
            <p:spPr>
              <a:xfrm>
                <a:off x="485285" y="3227111"/>
                <a:ext cx="4266161" cy="16592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sz="2400">
                    <a:solidFill>
                      <a:srgbClr val="031040"/>
                    </a:solidFill>
                    <a:latin typeface="Saira"/>
                    <a:ea typeface="Saira"/>
                    <a:cs typeface="Saira"/>
                    <a:sym typeface="Saira"/>
                  </a:rPr>
                  <a:t>·Created new fields such as Month for better analysis.</a:t>
                </a:r>
              </a:p>
              <a:p>
                <a:pPr algn="ctr">
                  <a:lnSpc>
                    <a:spcPts val="2400"/>
                  </a:lnSpc>
                </a:pPr>
                <a:endParaRPr lang="en-US" sz="2400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endParaRPr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10460679" y="4204429"/>
              <a:ext cx="1895040" cy="2276325"/>
            </a:xfrm>
            <a:custGeom>
              <a:avLst/>
              <a:gdLst/>
              <a:ahLst/>
              <a:cxnLst/>
              <a:rect l="l" t="t" r="r" b="b"/>
              <a:pathLst>
                <a:path w="1895040" h="2276325">
                  <a:moveTo>
                    <a:pt x="0" y="0"/>
                  </a:moveTo>
                  <a:lnTo>
                    <a:pt x="1895040" y="0"/>
                  </a:lnTo>
                  <a:lnTo>
                    <a:pt x="1895040" y="2276325"/>
                  </a:lnTo>
                  <a:lnTo>
                    <a:pt x="0" y="2276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15171016" y="4723847"/>
            <a:ext cx="1228609" cy="1108819"/>
          </a:xfrm>
          <a:custGeom>
            <a:avLst/>
            <a:gdLst/>
            <a:ahLst/>
            <a:cxnLst/>
            <a:rect l="l" t="t" r="r" b="b"/>
            <a:pathLst>
              <a:path w="1228609" h="1108819">
                <a:moveTo>
                  <a:pt x="0" y="0"/>
                </a:moveTo>
                <a:lnTo>
                  <a:pt x="1228609" y="0"/>
                </a:lnTo>
                <a:lnTo>
                  <a:pt x="1228609" y="1108819"/>
                </a:lnTo>
                <a:lnTo>
                  <a:pt x="0" y="1108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5947223" y="2915534"/>
            <a:ext cx="6393554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400" b="1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Key Steps Taken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5816" y="8999739"/>
            <a:ext cx="494820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3879146"/>
            <a:ext cx="6336101" cy="830129"/>
            <a:chOff x="0" y="0"/>
            <a:chExt cx="8448135" cy="1106839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8448135" cy="1106839"/>
              <a:chOff x="0" y="0"/>
              <a:chExt cx="1668767" cy="21863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68767" cy="218635"/>
              </a:xfrm>
              <a:custGeom>
                <a:avLst/>
                <a:gdLst/>
                <a:ahLst/>
                <a:cxnLst/>
                <a:rect l="l" t="t" r="r" b="b"/>
                <a:pathLst>
                  <a:path w="1668767" h="218635">
                    <a:moveTo>
                      <a:pt x="67203" y="0"/>
                    </a:moveTo>
                    <a:lnTo>
                      <a:pt x="1601564" y="0"/>
                    </a:lnTo>
                    <a:cubicBezTo>
                      <a:pt x="1619388" y="0"/>
                      <a:pt x="1636481" y="7080"/>
                      <a:pt x="1649084" y="19683"/>
                    </a:cubicBezTo>
                    <a:cubicBezTo>
                      <a:pt x="1661687" y="32286"/>
                      <a:pt x="1668767" y="49380"/>
                      <a:pt x="1668767" y="67203"/>
                    </a:cubicBezTo>
                    <a:lnTo>
                      <a:pt x="1668767" y="151432"/>
                    </a:lnTo>
                    <a:cubicBezTo>
                      <a:pt x="1668767" y="188547"/>
                      <a:pt x="1638679" y="218635"/>
                      <a:pt x="1601564" y="218635"/>
                    </a:cubicBezTo>
                    <a:lnTo>
                      <a:pt x="67203" y="218635"/>
                    </a:lnTo>
                    <a:cubicBezTo>
                      <a:pt x="30088" y="218635"/>
                      <a:pt x="0" y="188547"/>
                      <a:pt x="0" y="151432"/>
                    </a:cubicBezTo>
                    <a:lnTo>
                      <a:pt x="0" y="67203"/>
                    </a:lnTo>
                    <a:cubicBezTo>
                      <a:pt x="0" y="30088"/>
                      <a:pt x="30088" y="0"/>
                      <a:pt x="6720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0E0E1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85725"/>
                <a:ext cx="1668767" cy="1329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2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472411" y="146675"/>
              <a:ext cx="805213" cy="80521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91E6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161925"/>
                <a:ext cx="660400" cy="574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2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flipH="1">
              <a:off x="7747485" y="358617"/>
              <a:ext cx="255064" cy="381329"/>
            </a:xfrm>
            <a:custGeom>
              <a:avLst/>
              <a:gdLst/>
              <a:ahLst/>
              <a:cxnLst/>
              <a:rect l="l" t="t" r="r" b="b"/>
              <a:pathLst>
                <a:path w="255064" h="381329">
                  <a:moveTo>
                    <a:pt x="255064" y="0"/>
                  </a:moveTo>
                  <a:lnTo>
                    <a:pt x="0" y="0"/>
                  </a:lnTo>
                  <a:lnTo>
                    <a:pt x="0" y="381328"/>
                  </a:lnTo>
                  <a:lnTo>
                    <a:pt x="255064" y="381328"/>
                  </a:lnTo>
                  <a:lnTo>
                    <a:pt x="25506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452714" y="272214"/>
              <a:ext cx="7019696" cy="620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24"/>
                </a:lnSpc>
                <a:spcBef>
                  <a:spcPct val="0"/>
                </a:spcBef>
              </a:pPr>
              <a:r>
                <a:rPr lang="en-US" sz="3424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rPr>
                <a:t>Steps and Findings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0399027" y="2236582"/>
            <a:ext cx="2581484" cy="3298825"/>
            <a:chOff x="0" y="0"/>
            <a:chExt cx="679897" cy="8688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9897" cy="868826"/>
            </a:xfrm>
            <a:custGeom>
              <a:avLst/>
              <a:gdLst/>
              <a:ahLst/>
              <a:cxnLst/>
              <a:rect l="l" t="t" r="r" b="b"/>
              <a:pathLst>
                <a:path w="679897" h="868826">
                  <a:moveTo>
                    <a:pt x="164946" y="0"/>
                  </a:moveTo>
                  <a:lnTo>
                    <a:pt x="514951" y="0"/>
                  </a:lnTo>
                  <a:cubicBezTo>
                    <a:pt x="606048" y="0"/>
                    <a:pt x="679897" y="73849"/>
                    <a:pt x="679897" y="164946"/>
                  </a:cubicBezTo>
                  <a:lnTo>
                    <a:pt x="679897" y="703880"/>
                  </a:lnTo>
                  <a:cubicBezTo>
                    <a:pt x="679897" y="794978"/>
                    <a:pt x="606048" y="868826"/>
                    <a:pt x="514951" y="868826"/>
                  </a:cubicBezTo>
                  <a:lnTo>
                    <a:pt x="164946" y="868826"/>
                  </a:lnTo>
                  <a:cubicBezTo>
                    <a:pt x="73849" y="868826"/>
                    <a:pt x="0" y="794978"/>
                    <a:pt x="0" y="703880"/>
                  </a:cubicBezTo>
                  <a:lnTo>
                    <a:pt x="0" y="164946"/>
                  </a:lnTo>
                  <a:cubicBezTo>
                    <a:pt x="0" y="73849"/>
                    <a:pt x="73849" y="0"/>
                    <a:pt x="1649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85725"/>
              <a:ext cx="679897" cy="7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0399027" y="5922146"/>
            <a:ext cx="2581484" cy="3298825"/>
            <a:chOff x="0" y="0"/>
            <a:chExt cx="679897" cy="8688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79897" cy="868826"/>
            </a:xfrm>
            <a:custGeom>
              <a:avLst/>
              <a:gdLst/>
              <a:ahLst/>
              <a:cxnLst/>
              <a:rect l="l" t="t" r="r" b="b"/>
              <a:pathLst>
                <a:path w="679897" h="868826">
                  <a:moveTo>
                    <a:pt x="164946" y="0"/>
                  </a:moveTo>
                  <a:lnTo>
                    <a:pt x="514951" y="0"/>
                  </a:lnTo>
                  <a:cubicBezTo>
                    <a:pt x="606048" y="0"/>
                    <a:pt x="679897" y="73849"/>
                    <a:pt x="679897" y="164946"/>
                  </a:cubicBezTo>
                  <a:lnTo>
                    <a:pt x="679897" y="703880"/>
                  </a:lnTo>
                  <a:cubicBezTo>
                    <a:pt x="679897" y="794978"/>
                    <a:pt x="606048" y="868826"/>
                    <a:pt x="514951" y="868826"/>
                  </a:cubicBezTo>
                  <a:lnTo>
                    <a:pt x="164946" y="868826"/>
                  </a:lnTo>
                  <a:cubicBezTo>
                    <a:pt x="73849" y="868826"/>
                    <a:pt x="0" y="794978"/>
                    <a:pt x="0" y="703880"/>
                  </a:cubicBezTo>
                  <a:lnTo>
                    <a:pt x="0" y="164946"/>
                  </a:lnTo>
                  <a:cubicBezTo>
                    <a:pt x="0" y="73849"/>
                    <a:pt x="73849" y="0"/>
                    <a:pt x="1649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85725"/>
              <a:ext cx="679897" cy="7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13728177" y="4049046"/>
            <a:ext cx="2581484" cy="3298825"/>
            <a:chOff x="0" y="0"/>
            <a:chExt cx="679897" cy="8688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9897" cy="868826"/>
            </a:xfrm>
            <a:custGeom>
              <a:avLst/>
              <a:gdLst/>
              <a:ahLst/>
              <a:cxnLst/>
              <a:rect l="l" t="t" r="r" b="b"/>
              <a:pathLst>
                <a:path w="679897" h="868826">
                  <a:moveTo>
                    <a:pt x="164946" y="0"/>
                  </a:moveTo>
                  <a:lnTo>
                    <a:pt x="514951" y="0"/>
                  </a:lnTo>
                  <a:cubicBezTo>
                    <a:pt x="606048" y="0"/>
                    <a:pt x="679897" y="73849"/>
                    <a:pt x="679897" y="164946"/>
                  </a:cubicBezTo>
                  <a:lnTo>
                    <a:pt x="679897" y="703880"/>
                  </a:lnTo>
                  <a:cubicBezTo>
                    <a:pt x="679897" y="794978"/>
                    <a:pt x="606048" y="868826"/>
                    <a:pt x="514951" y="868826"/>
                  </a:cubicBezTo>
                  <a:lnTo>
                    <a:pt x="164946" y="868826"/>
                  </a:lnTo>
                  <a:cubicBezTo>
                    <a:pt x="73849" y="868826"/>
                    <a:pt x="0" y="794978"/>
                    <a:pt x="0" y="703880"/>
                  </a:cubicBezTo>
                  <a:lnTo>
                    <a:pt x="0" y="164946"/>
                  </a:lnTo>
                  <a:cubicBezTo>
                    <a:pt x="0" y="73849"/>
                    <a:pt x="73849" y="0"/>
                    <a:pt x="1649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85725"/>
              <a:ext cx="679897" cy="7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845830" y="2810211"/>
            <a:ext cx="1687878" cy="1660258"/>
          </a:xfrm>
          <a:custGeom>
            <a:avLst/>
            <a:gdLst/>
            <a:ahLst/>
            <a:cxnLst/>
            <a:rect l="l" t="t" r="r" b="b"/>
            <a:pathLst>
              <a:path w="1687878" h="1660258">
                <a:moveTo>
                  <a:pt x="0" y="0"/>
                </a:moveTo>
                <a:lnTo>
                  <a:pt x="1687878" y="0"/>
                </a:lnTo>
                <a:lnTo>
                  <a:pt x="1687878" y="1660258"/>
                </a:lnTo>
                <a:lnTo>
                  <a:pt x="0" y="1660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45830" y="6497433"/>
            <a:ext cx="1687878" cy="1715958"/>
          </a:xfrm>
          <a:custGeom>
            <a:avLst/>
            <a:gdLst/>
            <a:ahLst/>
            <a:cxnLst/>
            <a:rect l="l" t="t" r="r" b="b"/>
            <a:pathLst>
              <a:path w="1687878" h="1715958">
                <a:moveTo>
                  <a:pt x="0" y="0"/>
                </a:moveTo>
                <a:lnTo>
                  <a:pt x="1687878" y="0"/>
                </a:lnTo>
                <a:lnTo>
                  <a:pt x="1687878" y="1715957"/>
                </a:lnTo>
                <a:lnTo>
                  <a:pt x="0" y="17159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135170" y="4528714"/>
            <a:ext cx="1767497" cy="1767497"/>
          </a:xfrm>
          <a:custGeom>
            <a:avLst/>
            <a:gdLst/>
            <a:ahLst/>
            <a:cxnLst/>
            <a:rect l="l" t="t" r="r" b="b"/>
            <a:pathLst>
              <a:path w="1767497" h="1767497">
                <a:moveTo>
                  <a:pt x="0" y="0"/>
                </a:moveTo>
                <a:lnTo>
                  <a:pt x="1767497" y="0"/>
                </a:lnTo>
                <a:lnTo>
                  <a:pt x="1767497" y="1767497"/>
                </a:lnTo>
                <a:lnTo>
                  <a:pt x="0" y="1767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TextBox 27"/>
          <p:cNvSpPr txBox="1"/>
          <p:nvPr/>
        </p:nvSpPr>
        <p:spPr>
          <a:xfrm>
            <a:off x="1028700" y="1039903"/>
            <a:ext cx="9370327" cy="243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78"/>
              </a:lnSpc>
            </a:pPr>
            <a:r>
              <a:rPr lang="en-US" sz="9378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EXPLORATORY DATA ANALYSIS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5010791"/>
            <a:ext cx="7450878" cy="2506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5" lvl="1" indent="-194308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Examined basic statistics (minimum, maximum, average, and total revenue).</a:t>
            </a:r>
          </a:p>
          <a:p>
            <a:pPr marL="388615" lvl="1" indent="-194308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Checked how sales are distributed across different cities and product categories.</a:t>
            </a:r>
          </a:p>
          <a:p>
            <a:pPr marL="388615" lvl="1" indent="-194308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Observed which customer type (New or Returning) contributed most to revenue.</a:t>
            </a:r>
          </a:p>
          <a:p>
            <a:pPr marL="388615" lvl="1" indent="-194308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Identified cities or months with higher transaction counts.</a:t>
            </a:r>
          </a:p>
          <a:p>
            <a:pPr marL="388615" lvl="1" indent="-194308" algn="l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Noted outliers or unusual values that might affect analysis.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85816" y="8999739"/>
            <a:ext cx="361652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05</a:t>
            </a:r>
          </a:p>
        </p:txBody>
      </p:sp>
      <p:sp>
        <p:nvSpPr>
          <p:cNvPr id="30" name="Freeform 30"/>
          <p:cNvSpPr/>
          <p:nvPr/>
        </p:nvSpPr>
        <p:spPr>
          <a:xfrm rot="-4587769">
            <a:off x="15620937" y="-992106"/>
            <a:ext cx="4248738" cy="4041612"/>
          </a:xfrm>
          <a:custGeom>
            <a:avLst/>
            <a:gdLst/>
            <a:ahLst/>
            <a:cxnLst/>
            <a:rect l="l" t="t" r="r" b="b"/>
            <a:pathLst>
              <a:path w="4248738" h="4041612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4784708">
            <a:off x="4490860" y="7572460"/>
            <a:ext cx="5492115" cy="5224374"/>
          </a:xfrm>
          <a:custGeom>
            <a:avLst/>
            <a:gdLst/>
            <a:ahLst/>
            <a:cxnLst/>
            <a:rect l="l" t="t" r="r" b="b"/>
            <a:pathLst>
              <a:path w="5492115" h="5224374">
                <a:moveTo>
                  <a:pt x="0" y="0"/>
                </a:moveTo>
                <a:lnTo>
                  <a:pt x="5492115" y="0"/>
                </a:lnTo>
                <a:lnTo>
                  <a:pt x="5492115" y="5224374"/>
                </a:lnTo>
                <a:lnTo>
                  <a:pt x="0" y="52243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8450" y="9258300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817986" y="9295628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7" y="0"/>
                </a:lnTo>
                <a:lnTo>
                  <a:pt x="191297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9728">
            <a:off x="-2672366" y="-282087"/>
            <a:ext cx="7015173" cy="6673184"/>
          </a:xfrm>
          <a:custGeom>
            <a:avLst/>
            <a:gdLst/>
            <a:ahLst/>
            <a:cxnLst/>
            <a:rect l="l" t="t" r="r" b="b"/>
            <a:pathLst>
              <a:path w="7015173" h="6673184">
                <a:moveTo>
                  <a:pt x="0" y="0"/>
                </a:moveTo>
                <a:lnTo>
                  <a:pt x="7015174" y="0"/>
                </a:lnTo>
                <a:lnTo>
                  <a:pt x="7015174" y="6673184"/>
                </a:lnTo>
                <a:lnTo>
                  <a:pt x="0" y="667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028284" y="1028700"/>
            <a:ext cx="2915602" cy="2547257"/>
            <a:chOff x="0" y="0"/>
            <a:chExt cx="869189" cy="7593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9189" cy="759379"/>
            </a:xfrm>
            <a:custGeom>
              <a:avLst/>
              <a:gdLst/>
              <a:ahLst/>
              <a:cxnLst/>
              <a:rect l="l" t="t" r="r" b="b"/>
              <a:pathLst>
                <a:path w="869189" h="759379">
                  <a:moveTo>
                    <a:pt x="146044" y="0"/>
                  </a:moveTo>
                  <a:lnTo>
                    <a:pt x="723145" y="0"/>
                  </a:lnTo>
                  <a:cubicBezTo>
                    <a:pt x="761878" y="0"/>
                    <a:pt x="799025" y="15387"/>
                    <a:pt x="826414" y="42775"/>
                  </a:cubicBezTo>
                  <a:cubicBezTo>
                    <a:pt x="853802" y="70164"/>
                    <a:pt x="869189" y="107311"/>
                    <a:pt x="869189" y="146044"/>
                  </a:cubicBezTo>
                  <a:lnTo>
                    <a:pt x="869189" y="613335"/>
                  </a:lnTo>
                  <a:cubicBezTo>
                    <a:pt x="869189" y="652069"/>
                    <a:pt x="853802" y="689215"/>
                    <a:pt x="826414" y="716604"/>
                  </a:cubicBezTo>
                  <a:cubicBezTo>
                    <a:pt x="799025" y="743992"/>
                    <a:pt x="761878" y="759379"/>
                    <a:pt x="723145" y="759379"/>
                  </a:cubicBezTo>
                  <a:lnTo>
                    <a:pt x="146044" y="759379"/>
                  </a:lnTo>
                  <a:cubicBezTo>
                    <a:pt x="107311" y="759379"/>
                    <a:pt x="70164" y="743992"/>
                    <a:pt x="42775" y="716604"/>
                  </a:cubicBezTo>
                  <a:cubicBezTo>
                    <a:pt x="15387" y="689215"/>
                    <a:pt x="0" y="652069"/>
                    <a:pt x="0" y="613335"/>
                  </a:cubicBezTo>
                  <a:lnTo>
                    <a:pt x="0" y="146044"/>
                  </a:lnTo>
                  <a:cubicBezTo>
                    <a:pt x="0" y="107311"/>
                    <a:pt x="15387" y="70164"/>
                    <a:pt x="42775" y="42775"/>
                  </a:cubicBezTo>
                  <a:cubicBezTo>
                    <a:pt x="70164" y="15387"/>
                    <a:pt x="107311" y="0"/>
                    <a:pt x="1460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85725"/>
              <a:ext cx="869189" cy="673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4826851" y="1028700"/>
            <a:ext cx="2907983" cy="2546985"/>
            <a:chOff x="0" y="0"/>
            <a:chExt cx="913328" cy="7999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3328" cy="799947"/>
            </a:xfrm>
            <a:custGeom>
              <a:avLst/>
              <a:gdLst/>
              <a:ahLst/>
              <a:cxnLst/>
              <a:rect l="l" t="t" r="r" b="b"/>
              <a:pathLst>
                <a:path w="913328" h="799947">
                  <a:moveTo>
                    <a:pt x="146426" y="0"/>
                  </a:moveTo>
                  <a:lnTo>
                    <a:pt x="766901" y="0"/>
                  </a:lnTo>
                  <a:cubicBezTo>
                    <a:pt x="805736" y="0"/>
                    <a:pt x="842980" y="15427"/>
                    <a:pt x="870441" y="42887"/>
                  </a:cubicBezTo>
                  <a:cubicBezTo>
                    <a:pt x="897901" y="70348"/>
                    <a:pt x="913328" y="107592"/>
                    <a:pt x="913328" y="146426"/>
                  </a:cubicBezTo>
                  <a:lnTo>
                    <a:pt x="913328" y="653521"/>
                  </a:lnTo>
                  <a:cubicBezTo>
                    <a:pt x="913328" y="734390"/>
                    <a:pt x="847771" y="799947"/>
                    <a:pt x="766901" y="799947"/>
                  </a:cubicBezTo>
                  <a:lnTo>
                    <a:pt x="146426" y="799947"/>
                  </a:lnTo>
                  <a:cubicBezTo>
                    <a:pt x="107592" y="799947"/>
                    <a:pt x="70348" y="784520"/>
                    <a:pt x="42887" y="757060"/>
                  </a:cubicBezTo>
                  <a:cubicBezTo>
                    <a:pt x="15427" y="729600"/>
                    <a:pt x="0" y="692355"/>
                    <a:pt x="0" y="653521"/>
                  </a:cubicBezTo>
                  <a:lnTo>
                    <a:pt x="0" y="146426"/>
                  </a:lnTo>
                  <a:cubicBezTo>
                    <a:pt x="0" y="107592"/>
                    <a:pt x="15427" y="70348"/>
                    <a:pt x="42887" y="42887"/>
                  </a:cubicBezTo>
                  <a:cubicBezTo>
                    <a:pt x="70348" y="15427"/>
                    <a:pt x="107592" y="0"/>
                    <a:pt x="14642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85725"/>
              <a:ext cx="913328" cy="714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670353" y="4597008"/>
            <a:ext cx="6808097" cy="4480965"/>
          </a:xfrm>
          <a:custGeom>
            <a:avLst/>
            <a:gdLst/>
            <a:ahLst/>
            <a:cxnLst/>
            <a:rect l="l" t="t" r="r" b="b"/>
            <a:pathLst>
              <a:path w="6808097" h="4480965">
                <a:moveTo>
                  <a:pt x="0" y="0"/>
                </a:moveTo>
                <a:lnTo>
                  <a:pt x="6808097" y="0"/>
                </a:lnTo>
                <a:lnTo>
                  <a:pt x="6808097" y="4480966"/>
                </a:lnTo>
                <a:lnTo>
                  <a:pt x="0" y="4480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9670353" y="1190625"/>
            <a:ext cx="8315043" cy="328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7"/>
              </a:lnSpc>
            </a:pPr>
            <a:r>
              <a:rPr lang="en-US" sz="8517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DATA VISUALIZATION</a:t>
            </a:r>
          </a:p>
          <a:p>
            <a:pPr algn="l">
              <a:lnSpc>
                <a:spcPts val="8517"/>
              </a:lnSpc>
            </a:pPr>
            <a:endParaRPr lang="en-US" sz="8517" b="1">
              <a:solidFill>
                <a:srgbClr val="091E69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70353" y="3382180"/>
            <a:ext cx="6371486" cy="87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6"/>
              </a:lnSpc>
            </a:pPr>
            <a:r>
              <a:rPr lang="en-US" sz="6666">
                <a:solidFill>
                  <a:srgbClr val="091E69"/>
                </a:solidFill>
                <a:latin typeface="Saira"/>
                <a:ea typeface="Saira"/>
                <a:cs typeface="Saira"/>
                <a:sym typeface="Saira"/>
              </a:rPr>
              <a:t>Charts Created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535565" y="9360392"/>
            <a:ext cx="361652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09879" y="2009936"/>
            <a:ext cx="2367181" cy="104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3"/>
              </a:lnSpc>
            </a:pPr>
            <a:r>
              <a:rPr lang="en-US" sz="150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·of revenue by product category — Electronics generated the highest revenue overall.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09879" y="1512675"/>
            <a:ext cx="1949689" cy="27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12"/>
              </a:lnSpc>
              <a:spcBef>
                <a:spcPct val="0"/>
              </a:spcBef>
            </a:pPr>
            <a:r>
              <a:rPr lang="en-US" sz="2012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Bar chart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2325" y="1515305"/>
            <a:ext cx="1196767" cy="27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20"/>
              </a:lnSpc>
              <a:spcBef>
                <a:spcPct val="0"/>
              </a:spcBef>
            </a:pPr>
            <a:r>
              <a:rPr lang="en-US" sz="212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Bar chart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2325" y="2116677"/>
            <a:ext cx="2377319" cy="109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showing total revenue by city — revealed that Lagos had the highest sales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3169120" y="4107718"/>
            <a:ext cx="2915602" cy="2546985"/>
            <a:chOff x="0" y="0"/>
            <a:chExt cx="869189" cy="7592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69189" cy="759298"/>
            </a:xfrm>
            <a:custGeom>
              <a:avLst/>
              <a:gdLst/>
              <a:ahLst/>
              <a:cxnLst/>
              <a:rect l="l" t="t" r="r" b="b"/>
              <a:pathLst>
                <a:path w="869189" h="759298">
                  <a:moveTo>
                    <a:pt x="146044" y="0"/>
                  </a:moveTo>
                  <a:lnTo>
                    <a:pt x="723145" y="0"/>
                  </a:lnTo>
                  <a:cubicBezTo>
                    <a:pt x="761878" y="0"/>
                    <a:pt x="799025" y="15387"/>
                    <a:pt x="826414" y="42775"/>
                  </a:cubicBezTo>
                  <a:cubicBezTo>
                    <a:pt x="853802" y="70164"/>
                    <a:pt x="869189" y="107311"/>
                    <a:pt x="869189" y="146044"/>
                  </a:cubicBezTo>
                  <a:lnTo>
                    <a:pt x="869189" y="613254"/>
                  </a:lnTo>
                  <a:cubicBezTo>
                    <a:pt x="869189" y="651987"/>
                    <a:pt x="853802" y="689134"/>
                    <a:pt x="826414" y="716523"/>
                  </a:cubicBezTo>
                  <a:cubicBezTo>
                    <a:pt x="799025" y="743911"/>
                    <a:pt x="761878" y="759298"/>
                    <a:pt x="723145" y="759298"/>
                  </a:cubicBezTo>
                  <a:lnTo>
                    <a:pt x="146044" y="759298"/>
                  </a:lnTo>
                  <a:cubicBezTo>
                    <a:pt x="107311" y="759298"/>
                    <a:pt x="70164" y="743911"/>
                    <a:pt x="42775" y="716523"/>
                  </a:cubicBezTo>
                  <a:cubicBezTo>
                    <a:pt x="15387" y="689134"/>
                    <a:pt x="0" y="651987"/>
                    <a:pt x="0" y="613254"/>
                  </a:cubicBezTo>
                  <a:lnTo>
                    <a:pt x="0" y="146044"/>
                  </a:lnTo>
                  <a:cubicBezTo>
                    <a:pt x="0" y="107311"/>
                    <a:pt x="15387" y="70164"/>
                    <a:pt x="42775" y="42775"/>
                  </a:cubicBezTo>
                  <a:cubicBezTo>
                    <a:pt x="70164" y="15387"/>
                    <a:pt x="107311" y="0"/>
                    <a:pt x="1460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85725"/>
              <a:ext cx="869189" cy="673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531484" y="4471124"/>
            <a:ext cx="1286089" cy="27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20"/>
              </a:lnSpc>
              <a:spcBef>
                <a:spcPct val="0"/>
              </a:spcBef>
            </a:pPr>
            <a:r>
              <a:rPr lang="en-US" sz="212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Line chart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31484" y="4953436"/>
            <a:ext cx="2377319" cy="137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·showing monthly revenue trend — sales peaked in September 2024.</a:t>
            </a:r>
          </a:p>
          <a:p>
            <a:pPr algn="l">
              <a:lnSpc>
                <a:spcPts val="2226"/>
              </a:lnSpc>
            </a:pPr>
            <a:endParaRPr lang="en-US" sz="159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26" name="Group 26"/>
          <p:cNvGrpSpPr/>
          <p:nvPr/>
        </p:nvGrpSpPr>
        <p:grpSpPr>
          <a:xfrm rot="-10800000">
            <a:off x="1028284" y="6837491"/>
            <a:ext cx="2908354" cy="2546985"/>
            <a:chOff x="0" y="0"/>
            <a:chExt cx="867028" cy="7592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67028" cy="759298"/>
            </a:xfrm>
            <a:custGeom>
              <a:avLst/>
              <a:gdLst/>
              <a:ahLst/>
              <a:cxnLst/>
              <a:rect l="l" t="t" r="r" b="b"/>
              <a:pathLst>
                <a:path w="867028" h="759298">
                  <a:moveTo>
                    <a:pt x="146408" y="0"/>
                  </a:moveTo>
                  <a:lnTo>
                    <a:pt x="720620" y="0"/>
                  </a:lnTo>
                  <a:cubicBezTo>
                    <a:pt x="801479" y="0"/>
                    <a:pt x="867028" y="65549"/>
                    <a:pt x="867028" y="146408"/>
                  </a:cubicBezTo>
                  <a:lnTo>
                    <a:pt x="867028" y="612890"/>
                  </a:lnTo>
                  <a:cubicBezTo>
                    <a:pt x="867028" y="693749"/>
                    <a:pt x="801479" y="759298"/>
                    <a:pt x="720620" y="759298"/>
                  </a:cubicBezTo>
                  <a:lnTo>
                    <a:pt x="146408" y="759298"/>
                  </a:lnTo>
                  <a:cubicBezTo>
                    <a:pt x="65549" y="759298"/>
                    <a:pt x="0" y="693749"/>
                    <a:pt x="0" y="612890"/>
                  </a:cubicBezTo>
                  <a:lnTo>
                    <a:pt x="0" y="146408"/>
                  </a:lnTo>
                  <a:cubicBezTo>
                    <a:pt x="0" y="65549"/>
                    <a:pt x="65549" y="0"/>
                    <a:pt x="1464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85725"/>
              <a:ext cx="867028" cy="673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02325" y="7109539"/>
            <a:ext cx="1155569" cy="27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20"/>
              </a:lnSpc>
              <a:spcBef>
                <a:spcPct val="0"/>
              </a:spcBef>
            </a:pPr>
            <a:r>
              <a:rPr lang="en-US" sz="212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Pie chart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3801" y="7547216"/>
            <a:ext cx="2377319" cy="109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·Showing returning customers contributed more to total revenue.</a:t>
            </a:r>
          </a:p>
          <a:p>
            <a:pPr algn="l">
              <a:lnSpc>
                <a:spcPts val="2226"/>
              </a:lnSpc>
            </a:pPr>
            <a:endParaRPr lang="en-US" sz="159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31" name="Group 31"/>
          <p:cNvGrpSpPr/>
          <p:nvPr/>
        </p:nvGrpSpPr>
        <p:grpSpPr>
          <a:xfrm rot="-10800000">
            <a:off x="5216560" y="6748643"/>
            <a:ext cx="2908354" cy="2546985"/>
            <a:chOff x="0" y="0"/>
            <a:chExt cx="867028" cy="75929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67028" cy="759298"/>
            </a:xfrm>
            <a:custGeom>
              <a:avLst/>
              <a:gdLst/>
              <a:ahLst/>
              <a:cxnLst/>
              <a:rect l="l" t="t" r="r" b="b"/>
              <a:pathLst>
                <a:path w="867028" h="759298">
                  <a:moveTo>
                    <a:pt x="146408" y="0"/>
                  </a:moveTo>
                  <a:lnTo>
                    <a:pt x="720620" y="0"/>
                  </a:lnTo>
                  <a:cubicBezTo>
                    <a:pt x="801479" y="0"/>
                    <a:pt x="867028" y="65549"/>
                    <a:pt x="867028" y="146408"/>
                  </a:cubicBezTo>
                  <a:lnTo>
                    <a:pt x="867028" y="612890"/>
                  </a:lnTo>
                  <a:cubicBezTo>
                    <a:pt x="867028" y="693749"/>
                    <a:pt x="801479" y="759298"/>
                    <a:pt x="720620" y="759298"/>
                  </a:cubicBezTo>
                  <a:lnTo>
                    <a:pt x="146408" y="759298"/>
                  </a:lnTo>
                  <a:cubicBezTo>
                    <a:pt x="65549" y="759298"/>
                    <a:pt x="0" y="693749"/>
                    <a:pt x="0" y="612890"/>
                  </a:cubicBezTo>
                  <a:lnTo>
                    <a:pt x="0" y="146408"/>
                  </a:lnTo>
                  <a:cubicBezTo>
                    <a:pt x="0" y="65549"/>
                    <a:pt x="65549" y="0"/>
                    <a:pt x="1464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85725"/>
              <a:ext cx="867028" cy="673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490601" y="7020692"/>
            <a:ext cx="1196767" cy="27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20"/>
              </a:lnSpc>
              <a:spcBef>
                <a:spcPct val="0"/>
              </a:spcBef>
            </a:pPr>
            <a:r>
              <a:rPr lang="en-US" sz="212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Bar chart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482077" y="7458368"/>
            <a:ext cx="2377319" cy="165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·comparing total units sold by each sales representative — highlighted top performers.</a:t>
            </a:r>
          </a:p>
          <a:p>
            <a:pPr algn="l">
              <a:lnSpc>
                <a:spcPts val="2226"/>
              </a:lnSpc>
            </a:pPr>
            <a:endParaRPr lang="en-US" sz="159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266130">
            <a:off x="16360199" y="8230868"/>
            <a:ext cx="2701137" cy="2569457"/>
          </a:xfrm>
          <a:custGeom>
            <a:avLst/>
            <a:gdLst/>
            <a:ahLst/>
            <a:cxnLst/>
            <a:rect l="l" t="t" r="r" b="b"/>
            <a:pathLst>
              <a:path w="2701137" h="2569457">
                <a:moveTo>
                  <a:pt x="0" y="0"/>
                </a:moveTo>
                <a:lnTo>
                  <a:pt x="2701137" y="0"/>
                </a:lnTo>
                <a:lnTo>
                  <a:pt x="2701137" y="2569456"/>
                </a:lnTo>
                <a:lnTo>
                  <a:pt x="0" y="2569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42272" y="7620656"/>
            <a:ext cx="3082803" cy="156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Revenue from returning customers accounted for 59% of total Revenue.</a:t>
            </a:r>
          </a:p>
          <a:p>
            <a:pPr algn="ctr">
              <a:lnSpc>
                <a:spcPts val="2519"/>
              </a:lnSpc>
            </a:pPr>
            <a:endParaRPr lang="en-US" sz="1799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  <a:p>
            <a:pPr algn="ctr">
              <a:lnSpc>
                <a:spcPts val="2519"/>
              </a:lnSpc>
            </a:pPr>
            <a:endParaRPr lang="en-US" sz="1799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343543" y="3590492"/>
            <a:ext cx="1000547" cy="979285"/>
          </a:xfrm>
          <a:custGeom>
            <a:avLst/>
            <a:gdLst/>
            <a:ahLst/>
            <a:cxnLst/>
            <a:rect l="l" t="t" r="r" b="b"/>
            <a:pathLst>
              <a:path w="1000547" h="979285">
                <a:moveTo>
                  <a:pt x="0" y="0"/>
                </a:moveTo>
                <a:lnTo>
                  <a:pt x="1000546" y="0"/>
                </a:lnTo>
                <a:lnTo>
                  <a:pt x="1000546" y="979285"/>
                </a:lnTo>
                <a:lnTo>
                  <a:pt x="0" y="97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91863" y="3672521"/>
            <a:ext cx="897256" cy="897256"/>
          </a:xfrm>
          <a:custGeom>
            <a:avLst/>
            <a:gdLst/>
            <a:ahLst/>
            <a:cxnLst/>
            <a:rect l="l" t="t" r="r" b="b"/>
            <a:pathLst>
              <a:path w="897256" h="897256">
                <a:moveTo>
                  <a:pt x="0" y="0"/>
                </a:moveTo>
                <a:lnTo>
                  <a:pt x="897256" y="0"/>
                </a:lnTo>
                <a:lnTo>
                  <a:pt x="897256" y="897256"/>
                </a:lnTo>
                <a:lnTo>
                  <a:pt x="0" y="897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74142" y="3672521"/>
            <a:ext cx="1084043" cy="913307"/>
          </a:xfrm>
          <a:custGeom>
            <a:avLst/>
            <a:gdLst/>
            <a:ahLst/>
            <a:cxnLst/>
            <a:rect l="l" t="t" r="r" b="b"/>
            <a:pathLst>
              <a:path w="1084043" h="913307">
                <a:moveTo>
                  <a:pt x="0" y="0"/>
                </a:moveTo>
                <a:lnTo>
                  <a:pt x="1084043" y="0"/>
                </a:lnTo>
                <a:lnTo>
                  <a:pt x="1084043" y="913307"/>
                </a:lnTo>
                <a:lnTo>
                  <a:pt x="0" y="9133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68236" y="6572795"/>
            <a:ext cx="855443" cy="855443"/>
          </a:xfrm>
          <a:custGeom>
            <a:avLst/>
            <a:gdLst/>
            <a:ahLst/>
            <a:cxnLst/>
            <a:rect l="l" t="t" r="r" b="b"/>
            <a:pathLst>
              <a:path w="855443" h="855443">
                <a:moveTo>
                  <a:pt x="0" y="0"/>
                </a:moveTo>
                <a:lnTo>
                  <a:pt x="855443" y="0"/>
                </a:lnTo>
                <a:lnTo>
                  <a:pt x="855443" y="855443"/>
                </a:lnTo>
                <a:lnTo>
                  <a:pt x="0" y="8554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099920" y="3672521"/>
            <a:ext cx="1084043" cy="913307"/>
          </a:xfrm>
          <a:custGeom>
            <a:avLst/>
            <a:gdLst/>
            <a:ahLst/>
            <a:cxnLst/>
            <a:rect l="l" t="t" r="r" b="b"/>
            <a:pathLst>
              <a:path w="1084043" h="913307">
                <a:moveTo>
                  <a:pt x="0" y="0"/>
                </a:moveTo>
                <a:lnTo>
                  <a:pt x="1084044" y="0"/>
                </a:lnTo>
                <a:lnTo>
                  <a:pt x="1084044" y="913307"/>
                </a:lnTo>
                <a:lnTo>
                  <a:pt x="0" y="9133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43380" y="6514931"/>
            <a:ext cx="1084043" cy="913307"/>
          </a:xfrm>
          <a:custGeom>
            <a:avLst/>
            <a:gdLst/>
            <a:ahLst/>
            <a:cxnLst/>
            <a:rect l="l" t="t" r="r" b="b"/>
            <a:pathLst>
              <a:path w="1084043" h="913307">
                <a:moveTo>
                  <a:pt x="0" y="0"/>
                </a:moveTo>
                <a:lnTo>
                  <a:pt x="1084043" y="0"/>
                </a:lnTo>
                <a:lnTo>
                  <a:pt x="1084043" y="913307"/>
                </a:lnTo>
                <a:lnTo>
                  <a:pt x="0" y="9133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888838" y="6650376"/>
            <a:ext cx="700281" cy="700281"/>
          </a:xfrm>
          <a:custGeom>
            <a:avLst/>
            <a:gdLst/>
            <a:ahLst/>
            <a:cxnLst/>
            <a:rect l="l" t="t" r="r" b="b"/>
            <a:pathLst>
              <a:path w="700281" h="700281">
                <a:moveTo>
                  <a:pt x="0" y="0"/>
                </a:moveTo>
                <a:lnTo>
                  <a:pt x="700281" y="0"/>
                </a:lnTo>
                <a:lnTo>
                  <a:pt x="700281" y="700281"/>
                </a:lnTo>
                <a:lnTo>
                  <a:pt x="0" y="7002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7668" y="7620656"/>
            <a:ext cx="3082803" cy="62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September 2024 recorded the highest monthly sales.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0541" y="4717408"/>
            <a:ext cx="3082803" cy="93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Returning customers generated more consistent sales.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7524018"/>
            <a:ext cx="3082803" cy="93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23 customers purchased more than once.</a:t>
            </a:r>
          </a:p>
          <a:p>
            <a:pPr algn="ctr">
              <a:lnSpc>
                <a:spcPts val="2519"/>
              </a:lnSpc>
            </a:pPr>
            <a:endParaRPr lang="en-US" sz="1799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44000" y="4717408"/>
            <a:ext cx="3082803" cy="62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Total number of distinct customers: 77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42272" y="4717408"/>
            <a:ext cx="3082803" cy="62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Lagos contributed the highest share of revenue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7668" y="4814046"/>
            <a:ext cx="3082803" cy="93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The total revenue generated was ₦ 29,521,000 across all cities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162050"/>
            <a:ext cx="1202789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ANALYSIS &amp; KEY INSIGHTS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89078" y="2638112"/>
            <a:ext cx="250278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Revenue Insights</a:t>
            </a:r>
          </a:p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endParaRPr lang="en-US" sz="240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99069" y="8999739"/>
            <a:ext cx="548398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12777" y="2553753"/>
            <a:ext cx="339645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Customer Insights</a:t>
            </a:r>
          </a:p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endParaRPr lang="en-US" sz="240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657</Words>
  <Application>Microsoft Office PowerPoint</Application>
  <PresentationFormat>Custom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Saira</vt:lpstr>
      <vt:lpstr>Saira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Modern Financial Plan Infographic Presentation</dc:title>
  <dc:creator>Adedipe Michael</dc:creator>
  <cp:lastModifiedBy>Adedipe Michael</cp:lastModifiedBy>
  <cp:revision>2</cp:revision>
  <dcterms:created xsi:type="dcterms:W3CDTF">2006-08-16T00:00:00Z</dcterms:created>
  <dcterms:modified xsi:type="dcterms:W3CDTF">2025-10-28T10:14:04Z</dcterms:modified>
  <dc:identifier>DAG2gQAaMT0</dc:identifier>
</cp:coreProperties>
</file>